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3" r:id="rId4"/>
    <p:sldId id="311" r:id="rId5"/>
    <p:sldId id="307" r:id="rId6"/>
    <p:sldId id="312" r:id="rId7"/>
    <p:sldId id="308" r:id="rId8"/>
    <p:sldId id="281" r:id="rId9"/>
    <p:sldId id="258" r:id="rId10"/>
    <p:sldId id="309" r:id="rId11"/>
    <p:sldId id="321" r:id="rId12"/>
    <p:sldId id="332" r:id="rId13"/>
    <p:sldId id="314" r:id="rId14"/>
    <p:sldId id="320" r:id="rId15"/>
    <p:sldId id="319" r:id="rId16"/>
    <p:sldId id="315" r:id="rId17"/>
    <p:sldId id="318" r:id="rId18"/>
    <p:sldId id="313" r:id="rId19"/>
    <p:sldId id="334" r:id="rId20"/>
    <p:sldId id="322" r:id="rId21"/>
    <p:sldId id="324" r:id="rId22"/>
    <p:sldId id="323" r:id="rId23"/>
    <p:sldId id="326" r:id="rId24"/>
    <p:sldId id="333" r:id="rId25"/>
    <p:sldId id="328" r:id="rId26"/>
    <p:sldId id="329" r:id="rId27"/>
    <p:sldId id="325" r:id="rId28"/>
    <p:sldId id="330" r:id="rId29"/>
    <p:sldId id="331" r:id="rId30"/>
    <p:sldId id="298" r:id="rId31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Lucida Console" pitchFamily="49" charset="0"/>
      <p:regular r:id="rId37"/>
    </p:embeddedFont>
    <p:embeddedFont>
      <p:font typeface="Simplified Arabic Fixed" pitchFamily="49" charset="-78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00FF00"/>
    <a:srgbClr val="008000"/>
    <a:srgbClr val="FFE8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EF10-8B2F-4129-8BD5-01F68A2BBDBB}" type="datetimeFigureOut">
              <a:rPr lang="en-AU" smtClean="0"/>
              <a:pPr/>
              <a:t>17/04/2015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8EC85-69F3-44FC-99A5-E6BC979777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A4C1-B340-4669-A6D1-DA2DFD11F789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4FBE-B244-4609-AACE-50CE50E715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CE3F-37B7-4CD0-AA1B-0751A75FA225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C936-35EF-49EB-B743-569D213990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6D63E-6E3B-4510-A606-446EAE2326DE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B8EC-1ADF-4811-985E-952A0B7BD3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3C53-AF39-4BB2-ADBA-9A95E710A08B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378B-0B37-4578-A3C1-E18781BEEF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0BE5-4596-4153-8468-92CE08070D45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4764-4354-40E6-BC51-116E79887A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743A-DA2F-4F08-B109-2E88664B7FDD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4F9-6B04-4A3F-93DA-FB381EC8CB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2733-F0F4-46E6-8AFF-3AA1271923EB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C9DA-329D-40F4-8D37-8A194719A6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70A3-BA8A-4B2E-8173-CC6CACF07731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AFB9-79E8-4749-81C3-47D066C90DA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F593-850C-4ADB-9971-5F597A81C853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91BF-4963-4A5D-A91E-897E06ED70D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B18E-631F-464E-9C92-9731A729DCE3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E1B2-B184-46C6-AF3D-DF9FB0F604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22F7-C159-49B0-B7CE-3A5D9998DDA4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057F-7DE7-4C0D-9C85-5DD96827C3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06A39-E09C-4B29-8B68-83B7BAC173F8}" type="datetime1">
              <a:rPr lang="en-AU" smtClean="0"/>
              <a:pPr>
                <a:defRPr/>
              </a:pPr>
              <a:t>17/04/2015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113862-2F03-4555-914A-55558319C2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aa.org.au/node/1338/ed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25Phocaea.3D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Pallas%20mode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Geographos%20model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79388" y="332656"/>
            <a:ext cx="8820150" cy="4608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A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Asteroidal Occultations: Profiles, 3D-Models, discoveries, and data archiving</a:t>
            </a:r>
            <a:endParaRPr lang="en-A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6400800" cy="8651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Dave Herald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36227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Valeria - 2013 Aug 15 </a:t>
            </a:r>
            <a:b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Wide double star (380mas)</a:t>
            </a:r>
            <a:b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 diff:   </a:t>
            </a:r>
            <a:r>
              <a:rPr lang="en-A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66 secs</a:t>
            </a:r>
            <a:r>
              <a:rPr lang="en-A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36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 Chad, Gunnedah</a:t>
            </a:r>
            <a:endParaRPr lang="en-AU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8388424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Rings around (10199) </a:t>
            </a:r>
            <a:r>
              <a:rPr lang="en-A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Chariklo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3"/>
            <a:ext cx="527514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33056"/>
            <a:ext cx="819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6176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2007</a:t>
            </a:r>
            <a:endParaRPr lang="en-AU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06896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6176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1997</a:t>
            </a:r>
            <a:endParaRPr lang="en-AU" dirty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204864"/>
            <a:ext cx="809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56176" y="24115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1986</a:t>
            </a:r>
            <a:endParaRPr lang="en-AU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323231"/>
            <a:ext cx="819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56176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1982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797152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156176" y="50758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2014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5877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2018</a:t>
            </a:r>
            <a:endParaRPr lang="en-AU" dirty="0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5661248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763688" y="11247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Discovery - 2013 June 3</a:t>
            </a:r>
            <a:endParaRPr lang="en-A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323528" y="580526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00FF"/>
                </a:solidFill>
              </a:rPr>
              <a:t>Ring radii: 390.6±3.3 km; 404.8±3.3 km</a:t>
            </a:r>
            <a:endParaRPr lang="en-A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Ring around (2060) Chiron ??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2007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2000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24115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1990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16" y="50758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2015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16" y="5877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2023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98072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Possible detections</a:t>
            </a:r>
            <a:endParaRPr lang="en-AU" sz="2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340768"/>
            <a:ext cx="828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204864"/>
            <a:ext cx="819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06896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933056"/>
            <a:ext cx="809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79715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733256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700808"/>
            <a:ext cx="25716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509120"/>
            <a:ext cx="4080902" cy="220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1700808"/>
            <a:ext cx="2664296" cy="23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331640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  <a:endParaRPr lang="en-A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  <a:endParaRPr lang="en-A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7704" y="41490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1994</a:t>
            </a:r>
            <a:endParaRPr lang="en-A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494116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00FF"/>
                </a:solidFill>
              </a:rPr>
              <a:t>Ring radius:</a:t>
            </a:r>
          </a:p>
          <a:p>
            <a:r>
              <a:rPr lang="en-AU" sz="2400" dirty="0" smtClean="0">
                <a:solidFill>
                  <a:srgbClr val="0000FF"/>
                </a:solidFill>
              </a:rPr>
              <a:t>324 ±10 km</a:t>
            </a:r>
            <a:endParaRPr lang="en-A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Light curve inversion</a:t>
            </a:r>
            <a:endParaRPr lang="en-A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Irregular shape causes rotational light curve variation</a:t>
            </a:r>
          </a:p>
          <a:p>
            <a:pPr eaLnBrk="1" hangingPunct="1"/>
            <a:r>
              <a:rPr lang="en-AU" dirty="0" smtClean="0"/>
              <a:t>When polar axis is inclined to the ecliptic, the parts of the asteroid that are ‘visible’ varies, depending on location in orbit </a:t>
            </a:r>
          </a:p>
          <a:p>
            <a:pPr eaLnBrk="1" hangingPunct="1"/>
            <a:r>
              <a:rPr lang="en-AU" dirty="0" smtClean="0"/>
              <a:t>Can model the shape of the asteroid using the differing light curves – called ‘inversion models’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Requires accurate measurement of the rotation period, and determination of the direction of the axis of rotation</a:t>
            </a:r>
          </a:p>
          <a:p>
            <a:r>
              <a:rPr lang="en-AU" dirty="0" smtClean="0"/>
              <a:t>The model gives a shape for the asteroid, but not its size</a:t>
            </a:r>
          </a:p>
          <a:p>
            <a:r>
              <a:rPr lang="en-AU" dirty="0" smtClean="0"/>
              <a:t>Most models currently are limited to convex surfaces</a:t>
            </a:r>
          </a:p>
          <a:p>
            <a:r>
              <a:rPr lang="en-AU" dirty="0" smtClean="0"/>
              <a:t>Usually two models fit the available data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b="1" smtClean="0"/>
              <a:t>Light curve analysis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6376987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24328" y="30689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3D model</a:t>
            </a:r>
            <a:endParaRPr lang="en-AU" dirty="0"/>
          </a:p>
        </p:txBody>
      </p:sp>
      <p:pic>
        <p:nvPicPr>
          <p:cNvPr id="1741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501008"/>
            <a:ext cx="146520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other shape models</a:t>
            </a:r>
            <a:endParaRPr lang="en-A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19168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Geographos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9168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Pallas</a:t>
            </a:r>
            <a:endParaRPr lang="en-AU" sz="2800" dirty="0"/>
          </a:p>
        </p:txBody>
      </p:sp>
      <p:pic>
        <p:nvPicPr>
          <p:cNvPr id="1638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2743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36912"/>
            <a:ext cx="2828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Eliminate models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484784"/>
            <a:ext cx="4464496" cy="748679"/>
          </a:xfrm>
        </p:spPr>
        <p:txBody>
          <a:bodyPr/>
          <a:lstStyle/>
          <a:p>
            <a:pPr>
              <a:buNone/>
            </a:pPr>
            <a:r>
              <a:rPr lang="en-AU" dirty="0" smtClean="0">
                <a:solidFill>
                  <a:srgbClr val="002060"/>
                </a:solidFill>
              </a:rPr>
              <a:t>(9) Metis     2014 Mar 7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34942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3768203" cy="347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249289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Model 1</a:t>
            </a:r>
            <a:r>
              <a:rPr lang="en-AU" sz="2800" dirty="0" smtClean="0">
                <a:solidFill>
                  <a:srgbClr val="C00000"/>
                </a:solidFill>
              </a:rPr>
              <a:t>  </a:t>
            </a:r>
            <a:r>
              <a:rPr lang="en-AU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A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4928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Model 2  </a:t>
            </a:r>
            <a:r>
              <a:rPr lang="en-AU" sz="2800" b="1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8215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Precise dimensions</a:t>
            </a:r>
            <a:endParaRPr lang="en-A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62880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(135) </a:t>
            </a:r>
            <a:r>
              <a:rPr lang="en-AU" sz="2800" b="1" dirty="0" err="1" smtClean="0">
                <a:solidFill>
                  <a:srgbClr val="002060"/>
                </a:solidFill>
              </a:rPr>
              <a:t>Hertha</a:t>
            </a:r>
            <a:r>
              <a:rPr lang="en-AU" sz="2800" b="1" dirty="0" smtClean="0">
                <a:solidFill>
                  <a:srgbClr val="002060"/>
                </a:solidFill>
              </a:rPr>
              <a:t>   2008 Dec 11</a:t>
            </a:r>
            <a:endParaRPr lang="en-AU" sz="2800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85238"/>
            <a:ext cx="4707260" cy="445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115616" y="5013176"/>
            <a:ext cx="1440160" cy="1440160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44208" y="5229200"/>
            <a:ext cx="1872208" cy="1296144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067944" y="6309320"/>
            <a:ext cx="864096" cy="548680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Paper in </a:t>
            </a:r>
            <a:r>
              <a:rPr lang="en-AU" b="1" i="1" dirty="0" smtClean="0"/>
              <a:t>Astronomical Journal</a:t>
            </a:r>
            <a:endParaRPr lang="en-AU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0942" cy="49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9552" y="5797302"/>
            <a:ext cx="8229600" cy="5762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A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2014 best year ever -</a:t>
            </a:r>
            <a:br>
              <a:rPr lang="en-A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AU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trend of previous 3 years reversed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7164288" y="2708920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1190253"/>
            <a:ext cx="60293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9552" y="404664"/>
            <a:ext cx="8299648" cy="6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About 200 events each year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Reporting &amp; Archiving observations</a:t>
            </a:r>
            <a:endParaRPr lang="en-A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629000"/>
          </a:xfrm>
        </p:spPr>
        <p:txBody>
          <a:bodyPr/>
          <a:lstStyle/>
          <a:p>
            <a:r>
              <a:rPr lang="en-AU" dirty="0" smtClean="0"/>
              <a:t>Currently over 2,700 asteroidal occultation events observed,</a:t>
            </a:r>
          </a:p>
          <a:p>
            <a:r>
              <a:rPr lang="en-AU" dirty="0" smtClean="0"/>
              <a:t>12600 observations (many of which were miss observations)</a:t>
            </a:r>
          </a:p>
          <a:p>
            <a:pPr lvl="2">
              <a:buNone/>
            </a:pPr>
            <a:r>
              <a:rPr lang="en-AU" sz="3200" dirty="0" smtClean="0"/>
              <a:t>Average of 5 observers per event</a:t>
            </a:r>
            <a:endParaRPr lang="en-AU" sz="3200" dirty="0"/>
          </a:p>
        </p:txBody>
      </p:sp>
      <p:sp>
        <p:nvSpPr>
          <p:cNvPr id="4" name="Right Arrow 3"/>
          <p:cNvSpPr/>
          <p:nvPr/>
        </p:nvSpPr>
        <p:spPr>
          <a:xfrm>
            <a:off x="611560" y="4941168"/>
            <a:ext cx="432048" cy="288032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 collection</a:t>
            </a:r>
            <a:endParaRPr lang="en-A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World divided into 4 main observing regions</a:t>
            </a:r>
          </a:p>
          <a:p>
            <a:r>
              <a:rPr lang="en-AU" dirty="0" smtClean="0"/>
              <a:t>Australasia</a:t>
            </a:r>
          </a:p>
          <a:p>
            <a:r>
              <a:rPr lang="en-AU" dirty="0" smtClean="0"/>
              <a:t>Europe</a:t>
            </a:r>
          </a:p>
          <a:p>
            <a:r>
              <a:rPr lang="en-AU" dirty="0" smtClean="0"/>
              <a:t>Japan</a:t>
            </a:r>
          </a:p>
          <a:p>
            <a:r>
              <a:rPr lang="en-AU" dirty="0" smtClean="0"/>
              <a:t>North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Regional coordinators</a:t>
            </a:r>
            <a:endParaRPr lang="en-A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917032"/>
          </a:xfrm>
        </p:spPr>
        <p:txBody>
          <a:bodyPr/>
          <a:lstStyle/>
          <a:p>
            <a:pPr marL="0" indent="19050">
              <a:buNone/>
            </a:pPr>
            <a:r>
              <a:rPr lang="en-AU" dirty="0" smtClean="0"/>
              <a:t>Observers send observations to a ‘regional coordinator’ for their region, who:</a:t>
            </a:r>
          </a:p>
          <a:p>
            <a:r>
              <a:rPr lang="en-AU" dirty="0" smtClean="0"/>
              <a:t>collates the observations into a single file;</a:t>
            </a:r>
          </a:p>
          <a:p>
            <a:r>
              <a:rPr lang="en-AU" dirty="0" smtClean="0"/>
              <a:t>Checks the data for consistency/errors etc</a:t>
            </a:r>
          </a:p>
          <a:p>
            <a:r>
              <a:rPr lang="en-AU" dirty="0" smtClean="0"/>
              <a:t>Publishes results on a ‘local’ web site</a:t>
            </a:r>
          </a:p>
          <a:p>
            <a:r>
              <a:rPr lang="en-AU" dirty="0" smtClean="0"/>
              <a:t>Forwards the observations to a Global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611560" y="5373216"/>
            <a:ext cx="7488832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John Talbot</a:t>
            </a:r>
            <a:r>
              <a:rPr lang="en-AU" sz="32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is the coordinator for Australia &amp; New Zealand</a:t>
            </a:r>
          </a:p>
          <a:p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Global coordinator</a:t>
            </a:r>
            <a:endParaRPr lang="en-A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Keeps an eye out for problem observations</a:t>
            </a:r>
          </a:p>
          <a:p>
            <a:r>
              <a:rPr lang="en-AU" dirty="0" smtClean="0"/>
              <a:t>Adds the observations to a consolidated file</a:t>
            </a:r>
          </a:p>
          <a:p>
            <a:r>
              <a:rPr lang="en-AU" dirty="0" smtClean="0"/>
              <a:t>Makes the updated file available to all users of Occult (global data backup!)</a:t>
            </a:r>
          </a:p>
          <a:p>
            <a:r>
              <a:rPr lang="en-AU" dirty="0" smtClean="0"/>
              <a:t>Periodically sends a report of astrometry derived from occultations to the Minor Planet Centre – with all associated observers being named, and included in the SAO/NASA ADS [Astronomical Data System]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Sample astrometry report</a:t>
            </a:r>
            <a:endParaRPr lang="en-A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695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148478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0000FF"/>
                </a:solidFill>
              </a:rPr>
              <a:t>List of observers  (</a:t>
            </a:r>
            <a:r>
              <a:rPr lang="en-AU" sz="2000" b="1" dirty="0" smtClean="0">
                <a:solidFill>
                  <a:srgbClr val="C00000"/>
                </a:solidFill>
              </a:rPr>
              <a:t>Aus/NZ highlighted</a:t>
            </a:r>
            <a:r>
              <a:rPr lang="en-AU" sz="2000" b="1" dirty="0" smtClean="0">
                <a:solidFill>
                  <a:srgbClr val="0000FF"/>
                </a:solidFill>
              </a:rPr>
              <a:t>)</a:t>
            </a:r>
            <a:endParaRPr lang="en-A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Sample astrometry report</a:t>
            </a:r>
            <a:endParaRPr lang="en-A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25</a:t>
            </a:fld>
            <a:endParaRPr lang="en-A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937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87824" y="13407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00FF"/>
                </a:solidFill>
              </a:rPr>
              <a:t>Astrometric positions</a:t>
            </a:r>
            <a:endParaRPr lang="en-A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Example publication of astrometry</a:t>
            </a:r>
            <a:endParaRPr lang="en-A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8298098" cy="27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956376" y="2708920"/>
            <a:ext cx="79208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8028384" y="4869160"/>
            <a:ext cx="6480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Example ADS entry</a:t>
            </a:r>
            <a:endParaRPr lang="en-A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48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261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Archiving at NASA’s</a:t>
            </a:r>
            <a:b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A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Planetary Data System [PDS]</a:t>
            </a:r>
            <a:endParaRPr lang="en-A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txBody>
          <a:bodyPr/>
          <a:lstStyle/>
          <a:p>
            <a:r>
              <a:rPr lang="en-AU" dirty="0" smtClean="0"/>
              <a:t>All observations archived each March at PDS – small bodies node</a:t>
            </a:r>
          </a:p>
          <a:p>
            <a:r>
              <a:rPr lang="en-AU" dirty="0" smtClean="0"/>
              <a:t>Data has to be reformatted to meet PDS formatting requirements (Numeric data fields must have a character at each location in the field)</a:t>
            </a:r>
          </a:p>
          <a:p>
            <a:r>
              <a:rPr lang="en-AU" dirty="0" smtClean="0"/>
              <a:t>Dataset goes through a comprehensive review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AU" sz="28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http://sbn.psi.edu/pds/resource/occ.html</a:t>
            </a:r>
            <a:endParaRPr lang="en-AU" sz="28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05830"/>
            <a:ext cx="8940101" cy="580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858218"/>
          </a:xfrm>
        </p:spPr>
        <p:txBody>
          <a:bodyPr/>
          <a:lstStyle/>
          <a:p>
            <a:pPr eaLnBrk="1" hangingPunct="1"/>
            <a:r>
              <a:rPr lang="en-AU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Number of successful events by region, and max # sites:</a:t>
            </a:r>
            <a:br>
              <a:rPr lang="en-AU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AU" sz="4000" b="1" dirty="0" smtClean="0">
                <a:solidFill>
                  <a:srgbClr val="C00000"/>
                </a:solidFill>
              </a:rPr>
              <a:t> </a:t>
            </a:r>
            <a:r>
              <a:rPr lang="en-AU" sz="3600" b="1" dirty="0" smtClean="0">
                <a:solidFill>
                  <a:srgbClr val="C00000"/>
                </a:solidFill>
              </a:rPr>
              <a:t>2014/01      2014/12</a:t>
            </a:r>
            <a:endParaRPr lang="en-AU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2492896"/>
            <a:ext cx="8352928" cy="3590404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Australasia		59	( 8 sites)</a:t>
            </a:r>
          </a:p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Europe		79	(45 sites)</a:t>
            </a:r>
          </a:p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Japan			24	(16 sites)</a:t>
            </a:r>
          </a:p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			79	(17 sites)</a:t>
            </a:r>
          </a:p>
          <a:p>
            <a:pPr eaLnBrk="1" hangingPunct="1">
              <a:defRPr/>
            </a:pPr>
            <a:endParaRPr lang="en-AU" dirty="0" smtClean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0" y="1772816"/>
            <a:ext cx="287338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smtClean="0">
                <a:solidFill>
                  <a:srgbClr val="FFFF00"/>
                </a:solidFill>
              </a:rPr>
              <a:t>Any questions?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27784" y="1052736"/>
          <a:ext cx="3848100" cy="5478463"/>
        </p:xfrm>
        <a:graphic>
          <a:graphicData uri="http://schemas.openxmlformats.org/presentationml/2006/ole">
            <p:oleObj spid="_x0000_s1026" name="Clip" r:id="rId3" imgW="3848040" imgH="5478120" progId="">
              <p:embed/>
            </p:oleObj>
          </a:graphicData>
        </a:graphic>
      </p:graphicFrame>
      <p:pic>
        <p:nvPicPr>
          <p:cNvPr id="2" name="Picture 3" descr="C:\Users\DaveH Admin\AppData\Local\Microsoft\Windows\Temporary Internet Files\Content.IE5\HEP3D7CW\MM90023644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45224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79107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Discoveries from asteroidal occultations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435280" cy="348925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>
              <a:buFont typeface="Wingdings" pitchFamily="2" charset="2"/>
              <a:buChar char="Ø"/>
            </a:pPr>
            <a:r>
              <a:rPr lang="en-AU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moons of asteroids</a:t>
            </a:r>
          </a:p>
          <a:p>
            <a:pPr lvl="1">
              <a:buFont typeface="Wingdings" pitchFamily="2" charset="2"/>
              <a:buChar char="Ø"/>
            </a:pPr>
            <a:r>
              <a:rPr lang="en-AU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double stars</a:t>
            </a:r>
          </a:p>
          <a:p>
            <a:pPr lvl="1">
              <a:buFont typeface="Wingdings" pitchFamily="2" charset="2"/>
              <a:buChar char="Ø"/>
            </a:pPr>
            <a:r>
              <a:rPr lang="en-AU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Rings around (10199) </a:t>
            </a:r>
            <a:r>
              <a:rPr lang="en-AU" sz="44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Chariklo</a:t>
            </a:r>
            <a:endParaRPr lang="en-AU" sz="4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7018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Satellite discovery #1 </a:t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Agamemnom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2012 Jan 19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477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085184"/>
            <a:ext cx="6734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7452320" y="6309320"/>
            <a:ext cx="0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11760" y="3861048"/>
            <a:ext cx="0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19872" y="2276872"/>
            <a:ext cx="2160240" cy="72008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5816" y="6093296"/>
            <a:ext cx="2016224" cy="0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5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AU" dirty="0" smtClean="0"/>
              <a:t>Paper in major astronomical journal</a:t>
            </a:r>
            <a:endParaRPr lang="en-A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889774" cy="53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448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214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Satellite discovery #2</a:t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(2258) </a:t>
            </a:r>
            <a:r>
              <a:rPr lang="en-A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Viipuri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– 2013 Aug 3</a:t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(?? - single integrated frame event)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301208"/>
            <a:ext cx="4686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308304" y="4581128"/>
            <a:ext cx="43204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Double stars discovered in asteroidal occultations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352928" cy="4525963"/>
          </a:xfrm>
        </p:spPr>
        <p:txBody>
          <a:bodyPr/>
          <a:lstStyle/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New double stars can be discovered in an asteroidal occultation</a:t>
            </a:r>
          </a:p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Separations are usually in the range </a:t>
            </a:r>
            <a:br>
              <a:rPr lang="en-AU" sz="3600" dirty="0" smtClean="0">
                <a:solidFill>
                  <a:srgbClr val="0000FF"/>
                </a:solidFill>
              </a:rPr>
            </a:br>
            <a:r>
              <a:rPr lang="en-AU" sz="3600" dirty="0" smtClean="0">
                <a:solidFill>
                  <a:srgbClr val="0000FF"/>
                </a:solidFill>
              </a:rPr>
              <a:t>0.1” to 0.001”</a:t>
            </a:r>
          </a:p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If several observers, the uncertainty in separation can be less than </a:t>
            </a:r>
            <a:br>
              <a:rPr lang="en-AU" sz="3600" dirty="0" smtClean="0">
                <a:solidFill>
                  <a:srgbClr val="0000FF"/>
                </a:solidFill>
              </a:rPr>
            </a:br>
            <a:r>
              <a:rPr lang="en-AU" sz="3600" dirty="0" smtClean="0">
                <a:solidFill>
                  <a:srgbClr val="0000FF"/>
                </a:solidFill>
              </a:rPr>
              <a:t>1 </a:t>
            </a:r>
            <a:r>
              <a:rPr lang="en-AU" sz="3600" dirty="0" err="1" smtClean="0">
                <a:solidFill>
                  <a:srgbClr val="0000FF"/>
                </a:solidFill>
              </a:rPr>
              <a:t>milli-arcsecond</a:t>
            </a:r>
            <a:r>
              <a:rPr lang="en-AU" sz="3600" dirty="0" smtClean="0">
                <a:solidFill>
                  <a:srgbClr val="00FF00"/>
                </a:solidFill>
              </a:rPr>
              <a:t> </a:t>
            </a:r>
            <a:r>
              <a:rPr lang="en-AU" sz="3600" dirty="0" smtClean="0">
                <a:solidFill>
                  <a:srgbClr val="0000FF"/>
                </a:solidFill>
              </a:rPr>
              <a:t>[ &lt;0.001”]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584325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double stars discovered since Jan 2013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  <a:t/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</a:b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5"/>
            <a:ext cx="8496300" cy="4392489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0000FF"/>
              </a:solidFill>
              <a:latin typeface="Lucida Console" pitchFamily="49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700" b="1" dirty="0" smtClean="0">
                <a:solidFill>
                  <a:srgbClr val="0000FF"/>
                </a:solidFill>
                <a:latin typeface="Lucida Console" pitchFamily="49" charset="0"/>
              </a:rPr>
              <a:t>Star number      Sep (</a:t>
            </a:r>
            <a:r>
              <a:rPr lang="en-AU" sz="3700" b="1" dirty="0" smtClean="0">
                <a:solidFill>
                  <a:srgbClr val="7030A0"/>
                </a:solidFill>
                <a:latin typeface="Lucida Console" pitchFamily="49" charset="0"/>
              </a:rPr>
              <a:t>mas</a:t>
            </a:r>
            <a:r>
              <a:rPr lang="en-AU" sz="3700" b="1" dirty="0" smtClean="0">
                <a:solidFill>
                  <a:srgbClr val="0000FF"/>
                </a:solidFill>
                <a:latin typeface="Lucida Console" pitchFamily="49" charset="0"/>
              </a:rPr>
              <a:t>)         P.A.         Date           Asteroid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1856-00745-1       603.0           100.1        2013 Jan  6     87 Sylvia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2U46691743          43.0 ± 0.6     237.0 ± 1.2  2013 Jan 27    536 </a:t>
            </a:r>
            <a:r>
              <a:rPr lang="en-AU" sz="43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Merapi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1950-00148-1        28.3 ± 0.4      12.3 ± 0.8  2013 Feb  6     92 </a:t>
            </a:r>
            <a:r>
              <a:rPr lang="en-AU" sz="43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Undina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6258-00144-2         1.3 ± 0.5     242.3 ±25.4  2013 Jul 24   1271 </a:t>
            </a:r>
            <a:r>
              <a:rPr lang="en-AU" sz="43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Isergina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6828-01457-1        88.7           255.5        2013 Aug  3   2258 </a:t>
            </a:r>
            <a:r>
              <a:rPr lang="en-AU" sz="43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Viipuri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2U30429828         380.0           240.0        2013 Aug 15    611 Valeria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7444-01434-1        31.2           -67.6        2013 Aug 15    481 Emita 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4UC602-035724       23.0          -103.0        2013 Oct  5    120 </a:t>
            </a:r>
            <a:r>
              <a:rPr lang="en-AU" sz="43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Lachesis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0646-00730-1       247.0           265.7        2013 Oct 21    617 </a:t>
            </a:r>
            <a:r>
              <a:rPr lang="en-AU" sz="43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Patroclus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1950-02320-1       152.9 ± 0.8     105.8 ± 0.7  2013 Dec 28    141 Lumen 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0801-01593-1         1.2           -67.7        2014 Jan 18    664 Judith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5227-00026-1         3.0             2.0        2014 Dec  9   3950 Yoshida </a:t>
            </a:r>
            <a:endParaRPr lang="en-AU" sz="4300" b="1" spc="-150" dirty="0">
              <a:solidFill>
                <a:srgbClr val="002060"/>
              </a:solidFill>
              <a:latin typeface="Lucida Console" pitchFamily="49" charset="0"/>
              <a:cs typeface="Simplified Arabic Fixed" pitchFamily="49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7917</TotalTime>
  <Words>680</Words>
  <Application>Microsoft Office PowerPoint</Application>
  <PresentationFormat>On-screen Show (4:3)</PresentationFormat>
  <Paragraphs>141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Wingdings</vt:lpstr>
      <vt:lpstr>Lucida Console</vt:lpstr>
      <vt:lpstr>Simplified Arabic Fixed</vt:lpstr>
      <vt:lpstr>Office Theme</vt:lpstr>
      <vt:lpstr>Clip</vt:lpstr>
      <vt:lpstr>Asteroidal Occultations: Profiles, 3D-Models, discoveries, and data archiving</vt:lpstr>
      <vt:lpstr>2014 best year ever - trend of previous 3 years reversed </vt:lpstr>
      <vt:lpstr>Number of successful events by region, and max # sites:  2014/01      2014/12</vt:lpstr>
      <vt:lpstr>Discoveries from asteroidal occultations</vt:lpstr>
      <vt:lpstr>Satellite discovery #1  Agamemnom – 2012 Jan 19</vt:lpstr>
      <vt:lpstr>Paper in major astronomical journal</vt:lpstr>
      <vt:lpstr>Satellite discovery #2   (2258) Viipuri  – 2013 Aug 3 (?? - single integrated frame event)</vt:lpstr>
      <vt:lpstr>Double stars discovered in asteroidal occultations</vt:lpstr>
      <vt:lpstr>12 double stars discovered since Jan 2013 </vt:lpstr>
      <vt:lpstr>Valeria - 2013 Aug 15  Wide double star (380mas) Time diff:   66 secs Chris Chad, Gunnedah</vt:lpstr>
      <vt:lpstr>Rings around (10199) Chariklo</vt:lpstr>
      <vt:lpstr>Ring around (2060) Chiron ??</vt:lpstr>
      <vt:lpstr>Light curve inversion</vt:lpstr>
      <vt:lpstr>Slide 14</vt:lpstr>
      <vt:lpstr>Light curve analysis</vt:lpstr>
      <vt:lpstr>Some other shape models</vt:lpstr>
      <vt:lpstr>Eliminate models</vt:lpstr>
      <vt:lpstr>Precise dimensions</vt:lpstr>
      <vt:lpstr>Paper in Astronomical Journal</vt:lpstr>
      <vt:lpstr>Reporting &amp; Archiving observations</vt:lpstr>
      <vt:lpstr>Data collection</vt:lpstr>
      <vt:lpstr>Regional coordinators</vt:lpstr>
      <vt:lpstr>Global coordinator</vt:lpstr>
      <vt:lpstr>Sample astrometry report</vt:lpstr>
      <vt:lpstr>Sample astrometry report</vt:lpstr>
      <vt:lpstr>Example publication of astrometry</vt:lpstr>
      <vt:lpstr>Example ADS entry</vt:lpstr>
      <vt:lpstr>Archiving at NASA’s Planetary Data System [PDS]</vt:lpstr>
      <vt:lpstr>http://sbn.psi.edu/pds/resource/occ.html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Herald</dc:creator>
  <cp:lastModifiedBy>Herald Dave</cp:lastModifiedBy>
  <cp:revision>241</cp:revision>
  <dcterms:created xsi:type="dcterms:W3CDTF">2011-04-15T14:27:50Z</dcterms:created>
  <dcterms:modified xsi:type="dcterms:W3CDTF">2015-04-17T06:21:49Z</dcterms:modified>
</cp:coreProperties>
</file>